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9" r:id="rId4"/>
    <p:sldId id="262" r:id="rId5"/>
    <p:sldId id="256" r:id="rId6"/>
    <p:sldId id="265" r:id="rId7"/>
    <p:sldId id="261" r:id="rId8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816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2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025AC-6364-4DCA-9BF0-1CB07E70C9C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A056D-85D3-471D-A642-53DA42750F4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210310" y="1309370"/>
            <a:ext cx="10530840" cy="17037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210310" y="1764030"/>
            <a:ext cx="10530205" cy="12484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210310" y="1558290"/>
            <a:ext cx="412115" cy="20574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682750" y="1558290"/>
            <a:ext cx="3352800" cy="2057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1557020" y="1309370"/>
            <a:ext cx="1477010" cy="2482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11457305" y="1309370"/>
            <a:ext cx="283210" cy="243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endParaRPr lang="en-US" altLang="zh-CN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1171555" y="1309370"/>
            <a:ext cx="283210" cy="243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□</a:t>
            </a:r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0888345" y="1309370"/>
            <a:ext cx="283210" cy="243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900">
                <a:solidFill>
                  <a:schemeClr val="tx1"/>
                </a:solidFill>
              </a:rPr>
              <a:t>_</a:t>
            </a:r>
            <a:endParaRPr lang="en-US" altLang="zh-CN" sz="900">
              <a:solidFill>
                <a:schemeClr val="tx1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6351271" y="3287534"/>
            <a:ext cx="1025525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Category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cxnSp>
        <p:nvCxnSpPr>
          <p:cNvPr id="30" name="直接箭头连接符 29"/>
          <p:cNvCxnSpPr>
            <a:stCxn id="29" idx="0"/>
          </p:cNvCxnSpPr>
          <p:nvPr/>
        </p:nvCxnSpPr>
        <p:spPr>
          <a:xfrm flipH="1" flipV="1">
            <a:off x="6410325" y="2484755"/>
            <a:ext cx="454025" cy="802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32"/>
          <p:cNvSpPr/>
          <p:nvPr/>
        </p:nvSpPr>
        <p:spPr>
          <a:xfrm>
            <a:off x="3460751" y="576719"/>
            <a:ext cx="1755140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SARibbonTabBar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cxnSp>
        <p:nvCxnSpPr>
          <p:cNvPr id="34" name="直接箭头连接符 33"/>
          <p:cNvCxnSpPr/>
          <p:nvPr/>
        </p:nvCxnSpPr>
        <p:spPr>
          <a:xfrm flipH="1">
            <a:off x="3813175" y="944880"/>
            <a:ext cx="573405" cy="7270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6351271" y="577354"/>
            <a:ext cx="890905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titleBar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3093085" y="1305560"/>
            <a:ext cx="7795895" cy="24511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p>
            <a:pPr algn="ctr"/>
            <a:r>
              <a:rPr lang="en-US" altLang="zh-CN" sz="1000"/>
              <a:t>window title</a:t>
            </a:r>
            <a:endParaRPr lang="en-US" altLang="zh-CN" sz="1000"/>
          </a:p>
        </p:txBody>
      </p:sp>
      <p:cxnSp>
        <p:nvCxnSpPr>
          <p:cNvPr id="37" name="直接箭头连接符 36"/>
          <p:cNvCxnSpPr>
            <a:stCxn id="35" idx="2"/>
          </p:cNvCxnSpPr>
          <p:nvPr/>
        </p:nvCxnSpPr>
        <p:spPr>
          <a:xfrm flipH="1">
            <a:off x="6629400" y="945515"/>
            <a:ext cx="167640" cy="36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矩形 37"/>
          <p:cNvSpPr/>
          <p:nvPr/>
        </p:nvSpPr>
        <p:spPr>
          <a:xfrm>
            <a:off x="361951" y="577354"/>
            <a:ext cx="2593340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SARibbonQuickAccessBar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cxnSp>
        <p:nvCxnSpPr>
          <p:cNvPr id="39" name="直接箭头连接符 38"/>
          <p:cNvCxnSpPr>
            <a:stCxn id="38" idx="2"/>
          </p:cNvCxnSpPr>
          <p:nvPr/>
        </p:nvCxnSpPr>
        <p:spPr>
          <a:xfrm>
            <a:off x="1658620" y="945515"/>
            <a:ext cx="176530" cy="438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194946" y="3287534"/>
            <a:ext cx="1887855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applicationButton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1268095" y="1815465"/>
            <a:ext cx="3780155" cy="11410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1268730" y="1815465"/>
            <a:ext cx="3779520" cy="976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4892040" y="2816225"/>
            <a:ext cx="132080" cy="1111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1323340" y="1857375"/>
            <a:ext cx="671195" cy="892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2088515" y="2494280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2088515" y="1857375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2088515" y="2176145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3093085" y="2340610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0" name="矩形 49"/>
          <p:cNvSpPr/>
          <p:nvPr/>
        </p:nvSpPr>
        <p:spPr>
          <a:xfrm>
            <a:off x="3093085" y="1967230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1" name="文本框 50"/>
          <p:cNvSpPr txBox="1"/>
          <p:nvPr/>
        </p:nvSpPr>
        <p:spPr>
          <a:xfrm>
            <a:off x="1266190" y="2792730"/>
            <a:ext cx="3606800" cy="15875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lIns="0" tIns="0" rIns="0" bIns="0" rtlCol="0">
            <a:noAutofit/>
          </a:bodyPr>
          <a:p>
            <a:pPr algn="ctr"/>
            <a:r>
              <a:rPr lang="en-US" altLang="zh-CN" sz="1200" dirty="0" err="1" smtClean="0"/>
              <a:t>Pannel</a:t>
            </a:r>
            <a:r>
              <a:rPr lang="en-US" altLang="zh-CN" sz="1200" dirty="0" smtClean="0"/>
              <a:t> Title</a:t>
            </a:r>
            <a:endParaRPr lang="en-US" altLang="zh-CN" sz="1200" dirty="0" smtClean="0"/>
          </a:p>
        </p:txBody>
      </p:sp>
      <p:sp>
        <p:nvSpPr>
          <p:cNvPr id="52" name="矩形 51"/>
          <p:cNvSpPr/>
          <p:nvPr/>
        </p:nvSpPr>
        <p:spPr>
          <a:xfrm>
            <a:off x="4090670" y="1857375"/>
            <a:ext cx="671195" cy="892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41" name="直接箭头连接符 40"/>
          <p:cNvCxnSpPr>
            <a:stCxn id="40" idx="0"/>
            <a:endCxn id="3" idx="2"/>
          </p:cNvCxnSpPr>
          <p:nvPr/>
        </p:nvCxnSpPr>
        <p:spPr>
          <a:xfrm flipV="1">
            <a:off x="1139190" y="1764030"/>
            <a:ext cx="277495" cy="15233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52"/>
          <p:cNvSpPr/>
          <p:nvPr/>
        </p:nvSpPr>
        <p:spPr>
          <a:xfrm>
            <a:off x="3304541" y="3287534"/>
            <a:ext cx="828675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Pannel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cxnSp>
        <p:nvCxnSpPr>
          <p:cNvPr id="54" name="直接箭头连接符 53"/>
          <p:cNvCxnSpPr>
            <a:stCxn id="53" idx="0"/>
          </p:cNvCxnSpPr>
          <p:nvPr/>
        </p:nvCxnSpPr>
        <p:spPr>
          <a:xfrm flipV="1">
            <a:off x="3719195" y="2952750"/>
            <a:ext cx="100330" cy="334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>
            <a:off x="4053840" y="137795"/>
            <a:ext cx="5345430" cy="36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p>
            <a:pPr algn="ctr"/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SARibbonBar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::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OfficeStyle  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Ribbon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模式示例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7020" y="4365625"/>
            <a:ext cx="8734425" cy="142875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1860550" y="4391025"/>
            <a:ext cx="2619375" cy="235585"/>
          </a:xfrm>
          <a:prstGeom prst="rect">
            <a:avLst/>
          </a:prstGeom>
          <a:solidFill>
            <a:schemeClr val="accent2">
              <a:lumMod val="20000"/>
              <a:lumOff val="80000"/>
              <a:alpha val="1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4514850" y="4391025"/>
            <a:ext cx="3685540" cy="235585"/>
          </a:xfrm>
          <a:prstGeom prst="rect">
            <a:avLst/>
          </a:prstGeom>
          <a:solidFill>
            <a:schemeClr val="accent2">
              <a:lumMod val="20000"/>
              <a:lumOff val="80000"/>
              <a:alpha val="1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113530" y="2000885"/>
            <a:ext cx="7323455" cy="17037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4114165" y="2455545"/>
            <a:ext cx="7322185" cy="12484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4114165" y="2249805"/>
            <a:ext cx="412115" cy="20574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4586605" y="2249805"/>
            <a:ext cx="3352800" cy="2057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/>
              <a:t>SARibbonTabBar</a:t>
            </a:r>
            <a:endParaRPr lang="zh-CN" altLang="en-US" sz="1000"/>
          </a:p>
        </p:txBody>
      </p:sp>
      <p:sp>
        <p:nvSpPr>
          <p:cNvPr id="10" name="矩形 9"/>
          <p:cNvSpPr/>
          <p:nvPr/>
        </p:nvSpPr>
        <p:spPr>
          <a:xfrm>
            <a:off x="4792980" y="2007235"/>
            <a:ext cx="1888490" cy="234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000" b="1" dirty="0" err="1" smtClean="0">
                <a:solidFill>
                  <a:schemeClr val="accent1">
                    <a:lumMod val="75000"/>
                  </a:schemeClr>
                </a:solidFill>
                <a:effectLst/>
                <a:sym typeface="+mn-ea"/>
              </a:rPr>
              <a:t>SARibbonQuickAccessBar</a:t>
            </a:r>
            <a:endParaRPr lang="en-US" altLang="zh-CN" sz="1000" b="1" dirty="0" err="1" smtClean="0">
              <a:solidFill>
                <a:schemeClr val="accent1">
                  <a:lumMod val="75000"/>
                </a:schemeClr>
              </a:solidFill>
              <a:effectLst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1153775" y="2006600"/>
            <a:ext cx="283210" cy="236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endParaRPr lang="en-US" altLang="zh-CN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0868025" y="2006600"/>
            <a:ext cx="283210" cy="2355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□</a:t>
            </a:r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0584815" y="2006600"/>
            <a:ext cx="283210" cy="2355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900">
                <a:solidFill>
                  <a:schemeClr val="tx1"/>
                </a:solidFill>
              </a:rPr>
              <a:t>_</a:t>
            </a:r>
            <a:endParaRPr lang="en-US" altLang="zh-CN" sz="900">
              <a:solidFill>
                <a:schemeClr val="tx1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9255126" y="3979049"/>
            <a:ext cx="1025525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Category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cxnSp>
        <p:nvCxnSpPr>
          <p:cNvPr id="30" name="直接箭头连接符 29"/>
          <p:cNvCxnSpPr>
            <a:stCxn id="29" idx="0"/>
          </p:cNvCxnSpPr>
          <p:nvPr/>
        </p:nvCxnSpPr>
        <p:spPr>
          <a:xfrm flipH="1" flipV="1">
            <a:off x="9314180" y="3176270"/>
            <a:ext cx="454025" cy="802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6723380" y="1997075"/>
            <a:ext cx="3862070" cy="24511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p>
            <a:pPr algn="ctr"/>
            <a:r>
              <a:rPr lang="en-US" altLang="zh-CN" sz="1000"/>
              <a:t>titleBar</a:t>
            </a:r>
            <a:endParaRPr lang="en-US" altLang="zh-CN" sz="1000"/>
          </a:p>
        </p:txBody>
      </p:sp>
      <p:sp>
        <p:nvSpPr>
          <p:cNvPr id="40" name="矩形 39"/>
          <p:cNvSpPr/>
          <p:nvPr/>
        </p:nvSpPr>
        <p:spPr>
          <a:xfrm>
            <a:off x="1756411" y="3250704"/>
            <a:ext cx="1887855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applicationButton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4171950" y="2506980"/>
            <a:ext cx="3780155" cy="11410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4172585" y="2506980"/>
            <a:ext cx="3779520" cy="976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7795895" y="3507740"/>
            <a:ext cx="132080" cy="1111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4227195" y="2548890"/>
            <a:ext cx="671195" cy="892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4992370" y="3185795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4992370" y="2548890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4992370" y="2867660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5996940" y="3032125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0" name="矩形 49"/>
          <p:cNvSpPr/>
          <p:nvPr/>
        </p:nvSpPr>
        <p:spPr>
          <a:xfrm>
            <a:off x="5996940" y="2658745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1" name="文本框 50"/>
          <p:cNvSpPr txBox="1"/>
          <p:nvPr/>
        </p:nvSpPr>
        <p:spPr>
          <a:xfrm>
            <a:off x="4170045" y="3484245"/>
            <a:ext cx="3606800" cy="15875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lIns="0" tIns="0" rIns="0" bIns="0" rtlCol="0">
            <a:noAutofit/>
          </a:bodyPr>
          <a:p>
            <a:pPr algn="ctr"/>
            <a:r>
              <a:rPr lang="en-US" altLang="zh-CN" sz="1200" dirty="0" err="1" smtClean="0"/>
              <a:t>Pannel</a:t>
            </a:r>
            <a:r>
              <a:rPr lang="en-US" altLang="zh-CN" sz="1200" dirty="0" smtClean="0"/>
              <a:t> Title</a:t>
            </a:r>
            <a:endParaRPr lang="en-US" altLang="zh-CN" sz="1200" dirty="0" smtClean="0"/>
          </a:p>
        </p:txBody>
      </p:sp>
      <p:sp>
        <p:nvSpPr>
          <p:cNvPr id="52" name="矩形 51"/>
          <p:cNvSpPr/>
          <p:nvPr/>
        </p:nvSpPr>
        <p:spPr>
          <a:xfrm>
            <a:off x="6994525" y="2548890"/>
            <a:ext cx="671195" cy="892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41" name="直接箭头连接符 40"/>
          <p:cNvCxnSpPr>
            <a:endCxn id="3" idx="2"/>
          </p:cNvCxnSpPr>
          <p:nvPr/>
        </p:nvCxnSpPr>
        <p:spPr>
          <a:xfrm flipV="1">
            <a:off x="3115945" y="2455545"/>
            <a:ext cx="1204595" cy="9156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52"/>
          <p:cNvSpPr/>
          <p:nvPr/>
        </p:nvSpPr>
        <p:spPr>
          <a:xfrm>
            <a:off x="6208396" y="3979049"/>
            <a:ext cx="828675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Pannel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cxnSp>
        <p:nvCxnSpPr>
          <p:cNvPr id="54" name="直接箭头连接符 53"/>
          <p:cNvCxnSpPr>
            <a:stCxn id="53" idx="0"/>
          </p:cNvCxnSpPr>
          <p:nvPr/>
        </p:nvCxnSpPr>
        <p:spPr>
          <a:xfrm flipV="1">
            <a:off x="6623050" y="3644265"/>
            <a:ext cx="100330" cy="334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>
            <a:off x="4053840" y="137795"/>
            <a:ext cx="5345430" cy="36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p>
            <a:pPr algn="ctr"/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SARibbonBar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::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OfficeStyle 尺寸定位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113530" y="2000250"/>
            <a:ext cx="287655" cy="2419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4792980" y="1084580"/>
            <a:ext cx="3678555" cy="368300"/>
          </a:xfrm>
          <a:prstGeom prst="rect">
            <a:avLst/>
          </a:prstGeom>
        </p:spPr>
        <p:txBody>
          <a:bodyPr wrap="none" rtlCol="0" anchor="t">
            <a:spAutoFit/>
          </a:bodyPr>
          <a:p>
            <a:pPr lvl="0" algn="l">
              <a:buClrTx/>
              <a:buSzTx/>
              <a:buFontTx/>
            </a:pPr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  <a:sym typeface="+mn-ea"/>
              </a:rPr>
              <a:t>2</a:t>
            </a:r>
            <a:r>
              <a:rPr lang="zh-CN" altLang="en-US" b="1" dirty="0" err="1" smtClean="0">
                <a:solidFill>
                  <a:schemeClr val="accent1">
                    <a:lumMod val="75000"/>
                  </a:schemeClr>
                </a:solidFill>
                <a:effectLst/>
                <a:sym typeface="+mn-ea"/>
              </a:rPr>
              <a:t>、</a:t>
            </a:r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  <a:sym typeface="+mn-ea"/>
              </a:rPr>
              <a:t>cornerWidget(Qt::TopLeftCorner)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  <a:sym typeface="+mn-ea"/>
            </a:endParaRPr>
          </a:p>
        </p:txBody>
      </p:sp>
      <p:cxnSp>
        <p:nvCxnSpPr>
          <p:cNvPr id="8" name="直接箭头连接符 7"/>
          <p:cNvCxnSpPr>
            <a:endCxn id="28" idx="0"/>
          </p:cNvCxnSpPr>
          <p:nvPr/>
        </p:nvCxnSpPr>
        <p:spPr>
          <a:xfrm>
            <a:off x="4587875" y="1459230"/>
            <a:ext cx="6350" cy="5480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229235" y="1452880"/>
            <a:ext cx="32200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一般为图标，如果存在会显示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607185" y="1933575"/>
            <a:ext cx="157861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solidFill>
                  <a:schemeClr val="accent2">
                    <a:lumMod val="75000"/>
                  </a:schemeClr>
                </a:solidFill>
              </a:rPr>
              <a:t>titleBarHeight</a:t>
            </a:r>
            <a:endParaRPr lang="zh-CN" altLang="en-US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2" name="直接连接符 11"/>
          <p:cNvCxnSpPr/>
          <p:nvPr/>
        </p:nvCxnSpPr>
        <p:spPr>
          <a:xfrm flipH="1">
            <a:off x="1244600" y="2006600"/>
            <a:ext cx="279844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H="1">
            <a:off x="3177540" y="2249805"/>
            <a:ext cx="85725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H="1">
            <a:off x="3265805" y="1993900"/>
            <a:ext cx="4445" cy="25590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H="1">
            <a:off x="3177540" y="2455545"/>
            <a:ext cx="85725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3270250" y="2242185"/>
            <a:ext cx="0" cy="20701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1598930" y="2168525"/>
            <a:ext cx="157861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n-US" altLang="zh-CN">
                <a:solidFill>
                  <a:schemeClr val="accent2">
                    <a:lumMod val="75000"/>
                  </a:schemeClr>
                </a:solidFill>
              </a:rPr>
              <a:t>ab</a:t>
            </a:r>
            <a:r>
              <a:rPr lang="zh-CN" altLang="en-US">
                <a:solidFill>
                  <a:schemeClr val="accent2">
                    <a:lumMod val="75000"/>
                  </a:schemeClr>
                </a:solidFill>
              </a:rPr>
              <a:t>BarHeight</a:t>
            </a:r>
            <a:endParaRPr lang="zh-CN" altLang="en-US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20" name="直接连接符 19"/>
          <p:cNvCxnSpPr/>
          <p:nvPr/>
        </p:nvCxnSpPr>
        <p:spPr>
          <a:xfrm flipH="1" flipV="1">
            <a:off x="1226820" y="3697605"/>
            <a:ext cx="2729230" cy="698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1517650" y="2006600"/>
            <a:ext cx="6350" cy="168338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556260" y="2754630"/>
            <a:ext cx="157861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>
                <a:solidFill>
                  <a:schemeClr val="accent2">
                    <a:lumMod val="75000"/>
                  </a:schemeClr>
                </a:solidFill>
              </a:rPr>
              <a:t>mainBarHeight</a:t>
            </a:r>
            <a:endParaRPr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56260" y="3840480"/>
            <a:ext cx="20066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、垂直方向通过三个高度确定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4211955" y="1576070"/>
            <a:ext cx="44386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/>
              <a:t>5px</a:t>
            </a:r>
            <a:endParaRPr lang="en-US" altLang="zh-CN" sz="1000"/>
          </a:p>
        </p:txBody>
      </p:sp>
      <p:cxnSp>
        <p:nvCxnSpPr>
          <p:cNvPr id="27" name="直接箭头连接符 26"/>
          <p:cNvCxnSpPr>
            <a:stCxn id="25" idx="2"/>
          </p:cNvCxnSpPr>
          <p:nvPr/>
        </p:nvCxnSpPr>
        <p:spPr>
          <a:xfrm flipH="1">
            <a:off x="4431030" y="1821180"/>
            <a:ext cx="3175" cy="10477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/>
          <p:cNvSpPr/>
          <p:nvPr/>
        </p:nvSpPr>
        <p:spPr>
          <a:xfrm>
            <a:off x="4450080" y="2007235"/>
            <a:ext cx="287655" cy="2349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1" name="文本框 30"/>
          <p:cNvSpPr txBox="1"/>
          <p:nvPr/>
        </p:nvSpPr>
        <p:spPr>
          <a:xfrm>
            <a:off x="4548505" y="1572260"/>
            <a:ext cx="44386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/>
              <a:t>5px</a:t>
            </a:r>
            <a:endParaRPr lang="en-US" altLang="zh-CN" sz="1000"/>
          </a:p>
        </p:txBody>
      </p:sp>
      <p:cxnSp>
        <p:nvCxnSpPr>
          <p:cNvPr id="32" name="直接箭头连接符 31"/>
          <p:cNvCxnSpPr>
            <a:stCxn id="31" idx="2"/>
          </p:cNvCxnSpPr>
          <p:nvPr/>
        </p:nvCxnSpPr>
        <p:spPr>
          <a:xfrm flipH="1">
            <a:off x="4767580" y="1817370"/>
            <a:ext cx="3175" cy="10477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/>
          <p:nvPr/>
        </p:nvCxnSpPr>
        <p:spPr>
          <a:xfrm>
            <a:off x="4248150" y="1390650"/>
            <a:ext cx="10795" cy="6064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矩形 56"/>
          <p:cNvSpPr/>
          <p:nvPr/>
        </p:nvSpPr>
        <p:spPr>
          <a:xfrm>
            <a:off x="3395980" y="1096010"/>
            <a:ext cx="924560" cy="368300"/>
          </a:xfrm>
          <a:prstGeom prst="rect">
            <a:avLst/>
          </a:prstGeom>
        </p:spPr>
        <p:txBody>
          <a:bodyPr wrap="none" rtlCol="0" anchor="t">
            <a:spAutoFit/>
          </a:bodyPr>
          <a:p>
            <a:pPr lvl="0" algn="l">
              <a:buClrTx/>
              <a:buSzTx/>
              <a:buFontTx/>
            </a:pPr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  <a:sym typeface="+mn-ea"/>
              </a:rPr>
              <a:t>1</a:t>
            </a:r>
            <a:r>
              <a:rPr lang="zh-CN" altLang="en-US" b="1" dirty="0" err="1" smtClean="0">
                <a:solidFill>
                  <a:schemeClr val="accent1">
                    <a:lumMod val="75000"/>
                  </a:schemeClr>
                </a:solidFill>
                <a:effectLst/>
                <a:sym typeface="+mn-ea"/>
              </a:rPr>
              <a:t>、</a:t>
            </a:r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  <a:sym typeface="+mn-ea"/>
              </a:rPr>
              <a:t>icon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  <a:sym typeface="+mn-ea"/>
            </a:endParaRPr>
          </a:p>
        </p:txBody>
      </p:sp>
      <p:cxnSp>
        <p:nvCxnSpPr>
          <p:cNvPr id="58" name="直接连接符 57"/>
          <p:cNvCxnSpPr/>
          <p:nvPr/>
        </p:nvCxnSpPr>
        <p:spPr>
          <a:xfrm>
            <a:off x="4592320" y="1464310"/>
            <a:ext cx="285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文本框 58"/>
          <p:cNvSpPr txBox="1"/>
          <p:nvPr/>
        </p:nvSpPr>
        <p:spPr>
          <a:xfrm>
            <a:off x="6489065" y="1610360"/>
            <a:ext cx="44386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/>
              <a:t>1px</a:t>
            </a:r>
            <a:endParaRPr lang="en-US" altLang="zh-CN" sz="1000"/>
          </a:p>
        </p:txBody>
      </p:sp>
      <p:cxnSp>
        <p:nvCxnSpPr>
          <p:cNvPr id="60" name="直接箭头连接符 59"/>
          <p:cNvCxnSpPr>
            <a:stCxn id="59" idx="2"/>
          </p:cNvCxnSpPr>
          <p:nvPr/>
        </p:nvCxnSpPr>
        <p:spPr>
          <a:xfrm flipH="1">
            <a:off x="6700520" y="1855470"/>
            <a:ext cx="3175" cy="10477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113530" y="2000885"/>
            <a:ext cx="7323455" cy="17037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4114165" y="2455545"/>
            <a:ext cx="7322185" cy="12484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4114165" y="2249805"/>
            <a:ext cx="412115" cy="20574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4586605" y="2249805"/>
            <a:ext cx="5356860" cy="2057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/>
              <a:t>SARibbonTabBar</a:t>
            </a:r>
            <a:endParaRPr lang="zh-CN" altLang="en-US" sz="1000"/>
          </a:p>
        </p:txBody>
      </p:sp>
      <p:sp>
        <p:nvSpPr>
          <p:cNvPr id="10" name="矩形 9"/>
          <p:cNvSpPr/>
          <p:nvPr/>
        </p:nvSpPr>
        <p:spPr>
          <a:xfrm>
            <a:off x="4792980" y="2007235"/>
            <a:ext cx="1888490" cy="234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000" b="1" dirty="0" err="1" smtClean="0">
                <a:solidFill>
                  <a:schemeClr val="accent1">
                    <a:lumMod val="75000"/>
                  </a:schemeClr>
                </a:solidFill>
                <a:effectLst/>
                <a:sym typeface="+mn-ea"/>
              </a:rPr>
              <a:t>SARibbonQuickAccessBar</a:t>
            </a:r>
            <a:endParaRPr lang="en-US" altLang="zh-CN" sz="1000" b="1" dirty="0" err="1" smtClean="0">
              <a:solidFill>
                <a:schemeClr val="accent1">
                  <a:lumMod val="75000"/>
                </a:schemeClr>
              </a:solidFill>
              <a:effectLst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1153775" y="2006600"/>
            <a:ext cx="283210" cy="236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endParaRPr lang="en-US" altLang="zh-CN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0868025" y="2006600"/>
            <a:ext cx="283210" cy="2355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□</a:t>
            </a:r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0584815" y="2006600"/>
            <a:ext cx="283210" cy="2355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900">
                <a:solidFill>
                  <a:schemeClr val="tx1"/>
                </a:solidFill>
              </a:rPr>
              <a:t>_</a:t>
            </a:r>
            <a:endParaRPr lang="en-US" altLang="zh-CN" sz="900">
              <a:solidFill>
                <a:schemeClr val="tx1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0948671" y="4485779"/>
            <a:ext cx="1025525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Category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cxnSp>
        <p:nvCxnSpPr>
          <p:cNvPr id="30" name="直接箭头连接符 29"/>
          <p:cNvCxnSpPr>
            <a:stCxn id="29" idx="0"/>
          </p:cNvCxnSpPr>
          <p:nvPr/>
        </p:nvCxnSpPr>
        <p:spPr>
          <a:xfrm flipH="1" flipV="1">
            <a:off x="11007725" y="3683000"/>
            <a:ext cx="454025" cy="802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6723380" y="1997075"/>
            <a:ext cx="3815080" cy="24511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p>
            <a:pPr algn="ctr"/>
            <a:r>
              <a:rPr lang="en-US" altLang="zh-CN" sz="1000"/>
              <a:t>titleBar</a:t>
            </a:r>
            <a:endParaRPr lang="en-US" altLang="zh-CN" sz="1000"/>
          </a:p>
        </p:txBody>
      </p:sp>
      <p:sp>
        <p:nvSpPr>
          <p:cNvPr id="40" name="矩形 39"/>
          <p:cNvSpPr/>
          <p:nvPr/>
        </p:nvSpPr>
        <p:spPr>
          <a:xfrm>
            <a:off x="1756411" y="3250704"/>
            <a:ext cx="1887855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applicationButton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4171950" y="2506980"/>
            <a:ext cx="3780155" cy="11410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4172585" y="2506980"/>
            <a:ext cx="3779520" cy="976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7795895" y="3507740"/>
            <a:ext cx="132080" cy="1111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4227195" y="2548890"/>
            <a:ext cx="671195" cy="892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4992370" y="3185795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4992370" y="2548890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4992370" y="2867660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5996940" y="3032125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0" name="矩形 49"/>
          <p:cNvSpPr/>
          <p:nvPr/>
        </p:nvSpPr>
        <p:spPr>
          <a:xfrm>
            <a:off x="5996940" y="2658745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1" name="文本框 50"/>
          <p:cNvSpPr txBox="1"/>
          <p:nvPr/>
        </p:nvSpPr>
        <p:spPr>
          <a:xfrm>
            <a:off x="4170045" y="3484245"/>
            <a:ext cx="3606800" cy="15875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lIns="0" tIns="0" rIns="0" bIns="0" rtlCol="0">
            <a:noAutofit/>
          </a:bodyPr>
          <a:p>
            <a:pPr algn="ctr"/>
            <a:r>
              <a:rPr lang="en-US" altLang="zh-CN" sz="1200" dirty="0" err="1" smtClean="0"/>
              <a:t>Pannel</a:t>
            </a:r>
            <a:r>
              <a:rPr lang="en-US" altLang="zh-CN" sz="1200" dirty="0" smtClean="0"/>
              <a:t> Title</a:t>
            </a:r>
            <a:endParaRPr lang="en-US" altLang="zh-CN" sz="1200" dirty="0" smtClean="0"/>
          </a:p>
        </p:txBody>
      </p:sp>
      <p:sp>
        <p:nvSpPr>
          <p:cNvPr id="52" name="矩形 51"/>
          <p:cNvSpPr/>
          <p:nvPr/>
        </p:nvSpPr>
        <p:spPr>
          <a:xfrm>
            <a:off x="6994525" y="2548890"/>
            <a:ext cx="671195" cy="892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41" name="直接箭头连接符 40"/>
          <p:cNvCxnSpPr>
            <a:endCxn id="3" idx="2"/>
          </p:cNvCxnSpPr>
          <p:nvPr/>
        </p:nvCxnSpPr>
        <p:spPr>
          <a:xfrm flipV="1">
            <a:off x="3115945" y="2455545"/>
            <a:ext cx="1204595" cy="9156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52"/>
          <p:cNvSpPr/>
          <p:nvPr/>
        </p:nvSpPr>
        <p:spPr>
          <a:xfrm>
            <a:off x="2955926" y="3840619"/>
            <a:ext cx="828675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Pannel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cxnSp>
        <p:nvCxnSpPr>
          <p:cNvPr id="54" name="直接箭头连接符 53"/>
          <p:cNvCxnSpPr/>
          <p:nvPr/>
        </p:nvCxnSpPr>
        <p:spPr>
          <a:xfrm flipV="1">
            <a:off x="3370580" y="3371215"/>
            <a:ext cx="791210" cy="4692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>
            <a:off x="4053840" y="137795"/>
            <a:ext cx="5345430" cy="36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p>
            <a:pPr algn="ctr"/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SARibbonBar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::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OfficeStyle 尺寸定位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113530" y="2000250"/>
            <a:ext cx="287655" cy="24193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4053840" y="873760"/>
            <a:ext cx="3333115" cy="368300"/>
          </a:xfrm>
          <a:prstGeom prst="rect">
            <a:avLst/>
          </a:prstGeom>
        </p:spPr>
        <p:txBody>
          <a:bodyPr wrap="none" rtlCol="0" anchor="t">
            <a:spAutoFit/>
          </a:bodyPr>
          <a:p>
            <a:pPr lvl="0" algn="l">
              <a:buClrTx/>
              <a:buSzTx/>
              <a:buFontTx/>
            </a:pPr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  <a:sym typeface="+mn-ea"/>
              </a:rPr>
              <a:t>cornerWidget(Qt::TopLeftCorner)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4587875" y="1459230"/>
            <a:ext cx="6350" cy="5480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229235" y="1452880"/>
            <a:ext cx="32200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一般为图标，如果存在会显示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607185" y="1933575"/>
            <a:ext cx="157861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solidFill>
                  <a:schemeClr val="accent2">
                    <a:lumMod val="75000"/>
                  </a:schemeClr>
                </a:solidFill>
              </a:rPr>
              <a:t>titleBarHeight</a:t>
            </a:r>
            <a:endParaRPr lang="zh-CN" altLang="en-US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2" name="直接连接符 11"/>
          <p:cNvCxnSpPr/>
          <p:nvPr/>
        </p:nvCxnSpPr>
        <p:spPr>
          <a:xfrm flipH="1">
            <a:off x="1244600" y="2006600"/>
            <a:ext cx="279844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H="1">
            <a:off x="3177540" y="2249805"/>
            <a:ext cx="85725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H="1">
            <a:off x="3265805" y="1993900"/>
            <a:ext cx="4445" cy="25590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H="1">
            <a:off x="3177540" y="2455545"/>
            <a:ext cx="85725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3270250" y="2242185"/>
            <a:ext cx="0" cy="20701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1598930" y="2168525"/>
            <a:ext cx="157861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n-US" altLang="zh-CN">
                <a:solidFill>
                  <a:schemeClr val="accent2">
                    <a:lumMod val="75000"/>
                  </a:schemeClr>
                </a:solidFill>
              </a:rPr>
              <a:t>ab</a:t>
            </a:r>
            <a:r>
              <a:rPr lang="zh-CN" altLang="en-US">
                <a:solidFill>
                  <a:schemeClr val="accent2">
                    <a:lumMod val="75000"/>
                  </a:schemeClr>
                </a:solidFill>
              </a:rPr>
              <a:t>BarHeight</a:t>
            </a:r>
            <a:endParaRPr lang="zh-CN" altLang="en-US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20" name="直接连接符 19"/>
          <p:cNvCxnSpPr/>
          <p:nvPr/>
        </p:nvCxnSpPr>
        <p:spPr>
          <a:xfrm flipH="1" flipV="1">
            <a:off x="1226820" y="3697605"/>
            <a:ext cx="2729230" cy="698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1517650" y="2006600"/>
            <a:ext cx="6350" cy="168338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117475" y="2693670"/>
            <a:ext cx="157861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>
                <a:solidFill>
                  <a:schemeClr val="accent2">
                    <a:lumMod val="75000"/>
                  </a:schemeClr>
                </a:solidFill>
              </a:rPr>
              <a:t>mainBarHeight</a:t>
            </a:r>
            <a:endParaRPr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18770" y="4336415"/>
            <a:ext cx="47631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、垂直方向通过三个高度确定，默认高度</a:t>
            </a:r>
            <a:r>
              <a:rPr lang="zh-CN" altLang="en-US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为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4211955" y="1576070"/>
            <a:ext cx="44386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/>
              <a:t>5px</a:t>
            </a:r>
            <a:endParaRPr lang="en-US" altLang="zh-CN" sz="1000"/>
          </a:p>
        </p:txBody>
      </p:sp>
      <p:cxnSp>
        <p:nvCxnSpPr>
          <p:cNvPr id="27" name="直接箭头连接符 26"/>
          <p:cNvCxnSpPr>
            <a:stCxn id="25" idx="2"/>
          </p:cNvCxnSpPr>
          <p:nvPr/>
        </p:nvCxnSpPr>
        <p:spPr>
          <a:xfrm flipH="1">
            <a:off x="4431030" y="1821180"/>
            <a:ext cx="3175" cy="10477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/>
          <p:cNvSpPr/>
          <p:nvPr/>
        </p:nvSpPr>
        <p:spPr>
          <a:xfrm>
            <a:off x="4450080" y="2007235"/>
            <a:ext cx="287655" cy="2349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1" name="文本框 30"/>
          <p:cNvSpPr txBox="1"/>
          <p:nvPr/>
        </p:nvSpPr>
        <p:spPr>
          <a:xfrm>
            <a:off x="4548505" y="1572260"/>
            <a:ext cx="44386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/>
              <a:t>5px</a:t>
            </a:r>
            <a:endParaRPr lang="en-US" altLang="zh-CN" sz="1000"/>
          </a:p>
        </p:txBody>
      </p:sp>
      <p:cxnSp>
        <p:nvCxnSpPr>
          <p:cNvPr id="32" name="直接箭头连接符 31"/>
          <p:cNvCxnSpPr>
            <a:stCxn id="31" idx="2"/>
          </p:cNvCxnSpPr>
          <p:nvPr/>
        </p:nvCxnSpPr>
        <p:spPr>
          <a:xfrm flipH="1">
            <a:off x="4767580" y="1817370"/>
            <a:ext cx="3175" cy="10477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57" idx="2"/>
          </p:cNvCxnSpPr>
          <p:nvPr/>
        </p:nvCxnSpPr>
        <p:spPr>
          <a:xfrm>
            <a:off x="3685540" y="1464310"/>
            <a:ext cx="573405" cy="5327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矩形 56"/>
          <p:cNvSpPr/>
          <p:nvPr/>
        </p:nvSpPr>
        <p:spPr>
          <a:xfrm>
            <a:off x="3395980" y="1096010"/>
            <a:ext cx="579120" cy="368300"/>
          </a:xfrm>
          <a:prstGeom prst="rect">
            <a:avLst/>
          </a:prstGeom>
        </p:spPr>
        <p:txBody>
          <a:bodyPr wrap="none" rtlCol="0" anchor="t">
            <a:spAutoFit/>
          </a:bodyPr>
          <a:p>
            <a:pPr lvl="0" algn="l">
              <a:buClrTx/>
              <a:buSzTx/>
              <a:buFontTx/>
            </a:pPr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  <a:sym typeface="+mn-ea"/>
              </a:rPr>
              <a:t>icon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  <a:sym typeface="+mn-ea"/>
            </a:endParaRPr>
          </a:p>
        </p:txBody>
      </p:sp>
      <p:cxnSp>
        <p:nvCxnSpPr>
          <p:cNvPr id="58" name="直接连接符 57"/>
          <p:cNvCxnSpPr/>
          <p:nvPr/>
        </p:nvCxnSpPr>
        <p:spPr>
          <a:xfrm flipV="1">
            <a:off x="4592320" y="1242060"/>
            <a:ext cx="1128395" cy="222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文本框 58"/>
          <p:cNvSpPr txBox="1"/>
          <p:nvPr/>
        </p:nvSpPr>
        <p:spPr>
          <a:xfrm>
            <a:off x="6489065" y="1610360"/>
            <a:ext cx="44386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000"/>
              <a:t>1px</a:t>
            </a:r>
            <a:endParaRPr lang="en-US" altLang="zh-CN" sz="1000"/>
          </a:p>
        </p:txBody>
      </p:sp>
      <p:cxnSp>
        <p:nvCxnSpPr>
          <p:cNvPr id="60" name="直接箭头连接符 59"/>
          <p:cNvCxnSpPr>
            <a:stCxn id="59" idx="2"/>
          </p:cNvCxnSpPr>
          <p:nvPr/>
        </p:nvCxnSpPr>
        <p:spPr>
          <a:xfrm flipH="1">
            <a:off x="6700520" y="1855470"/>
            <a:ext cx="3175" cy="10477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11148695" y="2250440"/>
            <a:ext cx="287655" cy="19875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8164195" y="873760"/>
            <a:ext cx="3464560" cy="368300"/>
          </a:xfrm>
          <a:prstGeom prst="rect">
            <a:avLst/>
          </a:prstGeom>
        </p:spPr>
        <p:txBody>
          <a:bodyPr wrap="none" rtlCol="0" anchor="t">
            <a:spAutoFit/>
          </a:bodyPr>
          <a:p>
            <a:pPr lvl="0" algn="l">
              <a:buClrTx/>
              <a:buSzTx/>
              <a:buFontTx/>
            </a:pPr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  <a:sym typeface="+mn-ea"/>
              </a:rPr>
              <a:t>cornerWidget(Qt::Top</a:t>
            </a:r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  <a:sym typeface="+mn-ea"/>
              </a:rPr>
              <a:t>RightCorner)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  <a:sym typeface="+mn-ea"/>
            </a:endParaRPr>
          </a:p>
        </p:txBody>
      </p:sp>
      <p:cxnSp>
        <p:nvCxnSpPr>
          <p:cNvPr id="34" name="直接连接符 33"/>
          <p:cNvCxnSpPr>
            <a:endCxn id="33" idx="2"/>
          </p:cNvCxnSpPr>
          <p:nvPr/>
        </p:nvCxnSpPr>
        <p:spPr>
          <a:xfrm flipH="1" flipV="1">
            <a:off x="9896475" y="1242060"/>
            <a:ext cx="1262380" cy="29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>
            <a:off x="11151870" y="1522095"/>
            <a:ext cx="146685" cy="7200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矩形 37"/>
          <p:cNvSpPr/>
          <p:nvPr/>
        </p:nvSpPr>
        <p:spPr>
          <a:xfrm>
            <a:off x="10003790" y="2250440"/>
            <a:ext cx="1103630" cy="1987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900" b="1" dirty="0" err="1" smtClean="0">
                <a:solidFill>
                  <a:schemeClr val="accent1">
                    <a:lumMod val="75000"/>
                  </a:schemeClr>
                </a:solidFill>
                <a:effectLst/>
                <a:sym typeface="+mn-ea"/>
              </a:rPr>
              <a:t>RightButtonGroup</a:t>
            </a:r>
            <a:endParaRPr lang="en-US" altLang="zh-CN" sz="900" b="1" dirty="0" err="1" smtClean="0">
              <a:solidFill>
                <a:schemeClr val="accent1">
                  <a:lumMod val="75000"/>
                </a:schemeClr>
              </a:solidFill>
              <a:effectLst/>
              <a:sym typeface="+mn-ea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7082790" y="2606040"/>
            <a:ext cx="494030" cy="4254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1" name="矩形 60"/>
          <p:cNvSpPr/>
          <p:nvPr/>
        </p:nvSpPr>
        <p:spPr>
          <a:xfrm>
            <a:off x="7082790" y="3075940"/>
            <a:ext cx="494030" cy="2952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62" name="直接箭头连接符 61"/>
          <p:cNvCxnSpPr/>
          <p:nvPr/>
        </p:nvCxnSpPr>
        <p:spPr>
          <a:xfrm flipH="1">
            <a:off x="8164195" y="3479165"/>
            <a:ext cx="5715" cy="168910"/>
          </a:xfrm>
          <a:prstGeom prst="straightConnector1">
            <a:avLst/>
          </a:prstGeom>
          <a:ln w="9525">
            <a:solidFill>
              <a:schemeClr val="bg1">
                <a:lumMod val="50000"/>
              </a:schemeClr>
            </a:solidFill>
            <a:headEnd type="arrow" w="med" len="sm"/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连接符 62"/>
          <p:cNvCxnSpPr/>
          <p:nvPr/>
        </p:nvCxnSpPr>
        <p:spPr>
          <a:xfrm flipH="1">
            <a:off x="8001635" y="3483610"/>
            <a:ext cx="85725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接连接符 63"/>
          <p:cNvCxnSpPr/>
          <p:nvPr/>
        </p:nvCxnSpPr>
        <p:spPr>
          <a:xfrm flipH="1">
            <a:off x="8001635" y="3642995"/>
            <a:ext cx="85725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文本框 65"/>
          <p:cNvSpPr txBox="1"/>
          <p:nvPr/>
        </p:nvSpPr>
        <p:spPr>
          <a:xfrm>
            <a:off x="8398510" y="3383280"/>
            <a:ext cx="203898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400">
                <a:solidFill>
                  <a:schemeClr val="accent2">
                    <a:lumMod val="75000"/>
                  </a:schemeClr>
                </a:solidFill>
              </a:rPr>
              <a:t>pannelTitle</a:t>
            </a:r>
            <a:r>
              <a:rPr lang="zh-CN" altLang="en-US" sz="1400">
                <a:solidFill>
                  <a:schemeClr val="accent2">
                    <a:lumMod val="75000"/>
                  </a:schemeClr>
                </a:solidFill>
              </a:rPr>
              <a:t>Height</a:t>
            </a:r>
            <a:endParaRPr lang="zh-CN" altLang="en-US" sz="140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68" name="直接连接符 67"/>
          <p:cNvCxnSpPr/>
          <p:nvPr/>
        </p:nvCxnSpPr>
        <p:spPr>
          <a:xfrm flipH="1">
            <a:off x="7570470" y="2602230"/>
            <a:ext cx="59372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接连接符 68"/>
          <p:cNvCxnSpPr/>
          <p:nvPr/>
        </p:nvCxnSpPr>
        <p:spPr>
          <a:xfrm flipH="1" flipV="1">
            <a:off x="7555865" y="3027045"/>
            <a:ext cx="611505" cy="63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连接符 69"/>
          <p:cNvCxnSpPr/>
          <p:nvPr/>
        </p:nvCxnSpPr>
        <p:spPr>
          <a:xfrm flipH="1" flipV="1">
            <a:off x="7555865" y="3075940"/>
            <a:ext cx="621030" cy="190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连接符 70"/>
          <p:cNvCxnSpPr/>
          <p:nvPr/>
        </p:nvCxnSpPr>
        <p:spPr>
          <a:xfrm flipH="1" flipV="1">
            <a:off x="7555865" y="3366770"/>
            <a:ext cx="617855" cy="190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箭头连接符 71"/>
          <p:cNvCxnSpPr/>
          <p:nvPr/>
        </p:nvCxnSpPr>
        <p:spPr>
          <a:xfrm flipH="1">
            <a:off x="8062595" y="3075940"/>
            <a:ext cx="2540" cy="288290"/>
          </a:xfrm>
          <a:prstGeom prst="straightConnector1">
            <a:avLst/>
          </a:prstGeom>
          <a:ln w="9525">
            <a:solidFill>
              <a:schemeClr val="bg1">
                <a:lumMod val="50000"/>
              </a:schemeClr>
            </a:solidFill>
            <a:headEnd type="arrow" w="med" len="sm"/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箭头连接符 72"/>
          <p:cNvCxnSpPr/>
          <p:nvPr/>
        </p:nvCxnSpPr>
        <p:spPr>
          <a:xfrm flipH="1">
            <a:off x="8062595" y="2602230"/>
            <a:ext cx="5080" cy="415925"/>
          </a:xfrm>
          <a:prstGeom prst="straightConnector1">
            <a:avLst/>
          </a:prstGeom>
          <a:ln w="9525">
            <a:solidFill>
              <a:schemeClr val="bg1">
                <a:lumMod val="50000"/>
              </a:schemeClr>
            </a:solidFill>
            <a:headEnd type="arrow" w="med" len="sm"/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文本框 73"/>
          <p:cNvSpPr txBox="1"/>
          <p:nvPr/>
        </p:nvSpPr>
        <p:spPr>
          <a:xfrm>
            <a:off x="8090535" y="3061970"/>
            <a:ext cx="203898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400">
                <a:solidFill>
                  <a:schemeClr val="accent2">
                    <a:lumMod val="75000"/>
                  </a:schemeClr>
                </a:solidFill>
              </a:rPr>
              <a:t>pannelText</a:t>
            </a:r>
            <a:r>
              <a:rPr lang="zh-CN" altLang="en-US" sz="1400">
                <a:solidFill>
                  <a:schemeClr val="accent2">
                    <a:lumMod val="75000"/>
                  </a:schemeClr>
                </a:solidFill>
              </a:rPr>
              <a:t>Height</a:t>
            </a:r>
            <a:endParaRPr lang="zh-CN" altLang="en-US" sz="14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5" name="文本框 74"/>
          <p:cNvSpPr txBox="1"/>
          <p:nvPr/>
        </p:nvSpPr>
        <p:spPr>
          <a:xfrm>
            <a:off x="8090535" y="2633345"/>
            <a:ext cx="203898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400">
                <a:solidFill>
                  <a:schemeClr val="accent2">
                    <a:lumMod val="75000"/>
                  </a:schemeClr>
                </a:solidFill>
              </a:rPr>
              <a:t>pannelLargeIcon</a:t>
            </a:r>
            <a:r>
              <a:rPr lang="zh-CN" altLang="en-US" sz="1400">
                <a:solidFill>
                  <a:schemeClr val="accent2">
                    <a:lumMod val="75000"/>
                  </a:schemeClr>
                </a:solidFill>
              </a:rPr>
              <a:t>Height</a:t>
            </a:r>
            <a:endParaRPr lang="zh-CN" altLang="en-US" sz="14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7" name="文本框 36"/>
          <p:cNvSpPr txBox="1"/>
          <p:nvPr>
            <p:custDataLst>
              <p:tags r:id="rId1"/>
            </p:custDataLst>
          </p:nvPr>
        </p:nvSpPr>
        <p:spPr>
          <a:xfrm>
            <a:off x="1118870" y="4853940"/>
            <a:ext cx="367411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solidFill>
                  <a:schemeClr val="accent2">
                    <a:lumMod val="75000"/>
                  </a:schemeClr>
                </a:solidFill>
              </a:rPr>
              <a:t>titleBarHeight</a:t>
            </a:r>
            <a:r>
              <a:rPr lang="en-US" altLang="zh-CN">
                <a:solidFill>
                  <a:schemeClr val="accent2">
                    <a:lumMod val="75000"/>
                  </a:schemeClr>
                </a:solidFill>
              </a:rPr>
              <a:t>=1.5*</a:t>
            </a:r>
            <a:r>
              <a:rPr lang="en-US" altLang="zh-CN">
                <a:solidFill>
                  <a:schemeClr val="accent2">
                    <a:lumMod val="75000"/>
                  </a:schemeClr>
                </a:solidFill>
              </a:rPr>
              <a:t>font.Height</a:t>
            </a:r>
            <a:endParaRPr lang="en-US" altLang="zh-CN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5" name="文本框 64"/>
          <p:cNvSpPr txBox="1"/>
          <p:nvPr/>
        </p:nvSpPr>
        <p:spPr>
          <a:xfrm>
            <a:off x="1118870" y="5222240"/>
            <a:ext cx="403225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n-US" altLang="zh-CN">
                <a:solidFill>
                  <a:schemeClr val="accent2">
                    <a:lumMod val="75000"/>
                  </a:schemeClr>
                </a:solidFill>
              </a:rPr>
              <a:t>ab</a:t>
            </a:r>
            <a:r>
              <a:rPr lang="zh-CN" altLang="en-US">
                <a:solidFill>
                  <a:schemeClr val="accent2">
                    <a:lumMod val="75000"/>
                  </a:schemeClr>
                </a:solidFill>
              </a:rPr>
              <a:t>BarHeight</a:t>
            </a:r>
            <a:r>
              <a:rPr lang="en-US" altLang="zh-CN">
                <a:solidFill>
                  <a:schemeClr val="accent2">
                    <a:lumMod val="75000"/>
                  </a:schemeClr>
                </a:solidFill>
              </a:rPr>
              <a:t>=1.5*font.height</a:t>
            </a:r>
            <a:endParaRPr lang="en-US" altLang="zh-CN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67" name="直接箭头连接符 66"/>
          <p:cNvCxnSpPr/>
          <p:nvPr/>
        </p:nvCxnSpPr>
        <p:spPr>
          <a:xfrm>
            <a:off x="3265805" y="2455545"/>
            <a:ext cx="0" cy="124587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文本框 75"/>
          <p:cNvSpPr txBox="1"/>
          <p:nvPr/>
        </p:nvSpPr>
        <p:spPr>
          <a:xfrm>
            <a:off x="1598930" y="2804160"/>
            <a:ext cx="167068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>
                <a:solidFill>
                  <a:schemeClr val="accent2">
                    <a:lumMod val="75000"/>
                  </a:schemeClr>
                </a:solidFill>
              </a:rPr>
              <a:t>category</a:t>
            </a:r>
            <a:r>
              <a:rPr lang="zh-CN" altLang="en-US">
                <a:solidFill>
                  <a:schemeClr val="accent2">
                    <a:lumMod val="75000"/>
                  </a:schemeClr>
                </a:solidFill>
              </a:rPr>
              <a:t>Height</a:t>
            </a:r>
            <a:endParaRPr lang="zh-CN" alt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7" name="文本框 76"/>
          <p:cNvSpPr txBox="1"/>
          <p:nvPr/>
        </p:nvSpPr>
        <p:spPr>
          <a:xfrm>
            <a:off x="1118870" y="5590540"/>
            <a:ext cx="714629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>
                <a:solidFill>
                  <a:schemeClr val="accent2">
                    <a:lumMod val="75000"/>
                  </a:schemeClr>
                </a:solidFill>
              </a:rPr>
              <a:t>category</a:t>
            </a:r>
            <a:r>
              <a:rPr lang="zh-CN" altLang="en-US">
                <a:solidFill>
                  <a:schemeClr val="accent2">
                    <a:lumMod val="75000"/>
                  </a:schemeClr>
                </a:solidFill>
              </a:rPr>
              <a:t>Height</a:t>
            </a:r>
            <a:r>
              <a:rPr lang="en-US" altLang="zh-CN">
                <a:solidFill>
                  <a:schemeClr val="accent2">
                    <a:lumMod val="75000"/>
                  </a:schemeClr>
                </a:solidFill>
              </a:rPr>
              <a:t>=</a:t>
            </a:r>
            <a:r>
              <a:rPr lang="zh-CN" altLang="en-US">
                <a:solidFill>
                  <a:schemeClr val="accent2">
                    <a:lumMod val="75000"/>
                  </a:schemeClr>
                </a:solidFill>
              </a:rPr>
              <a:t>（</a:t>
            </a:r>
            <a:r>
              <a:rPr lang="en-US" altLang="zh-CN">
                <a:solidFill>
                  <a:schemeClr val="accent2">
                    <a:lumMod val="75000"/>
                  </a:schemeClr>
                </a:solidFill>
              </a:rPr>
              <a:t>4.5+1</a:t>
            </a:r>
            <a:r>
              <a:rPr lang="zh-CN" altLang="en-US">
                <a:solidFill>
                  <a:schemeClr val="accent2">
                    <a:lumMod val="75000"/>
                  </a:schemeClr>
                </a:solidFill>
              </a:rPr>
              <a:t>）</a:t>
            </a:r>
            <a:r>
              <a:rPr lang="en-US" altLang="zh-CN">
                <a:solidFill>
                  <a:schemeClr val="accent2">
                    <a:lumMod val="75000"/>
                  </a:schemeClr>
                </a:solidFill>
              </a:rPr>
              <a:t>*</a:t>
            </a:r>
            <a:r>
              <a:rPr lang="en-US" altLang="zh-CN">
                <a:solidFill>
                  <a:schemeClr val="accent2">
                    <a:lumMod val="75000"/>
                  </a:schemeClr>
                </a:solidFill>
                <a:sym typeface="+mn-ea"/>
              </a:rPr>
              <a:t>font.height</a:t>
            </a:r>
            <a:r>
              <a:rPr lang="zh-CN" altLang="en-US">
                <a:solidFill>
                  <a:schemeClr val="accent2">
                    <a:lumMod val="75000"/>
                  </a:schemeClr>
                </a:solidFill>
                <a:sym typeface="+mn-ea"/>
              </a:rPr>
              <a:t>（三行）</a:t>
            </a:r>
            <a:r>
              <a:rPr lang="en-US" altLang="zh-CN">
                <a:solidFill>
                  <a:schemeClr val="accent2">
                    <a:lumMod val="75000"/>
                  </a:schemeClr>
                </a:solidFill>
                <a:sym typeface="+mn-ea"/>
              </a:rPr>
              <a:t>/3*</a:t>
            </a:r>
            <a:r>
              <a:rPr lang="en-US" altLang="zh-CN">
                <a:solidFill>
                  <a:schemeClr val="accent2">
                    <a:lumMod val="75000"/>
                  </a:schemeClr>
                </a:solidFill>
                <a:sym typeface="+mn-ea"/>
              </a:rPr>
              <a:t>font.height</a:t>
            </a:r>
            <a:r>
              <a:rPr lang="zh-CN" altLang="en-US">
                <a:solidFill>
                  <a:schemeClr val="accent2">
                    <a:lumMod val="75000"/>
                  </a:schemeClr>
                </a:solidFill>
                <a:sym typeface="+mn-ea"/>
              </a:rPr>
              <a:t>（</a:t>
            </a:r>
            <a:r>
              <a:rPr lang="zh-CN" altLang="en-US">
                <a:solidFill>
                  <a:schemeClr val="accent2">
                    <a:lumMod val="75000"/>
                  </a:schemeClr>
                </a:solidFill>
                <a:sym typeface="+mn-ea"/>
              </a:rPr>
              <a:t>两行）</a:t>
            </a:r>
            <a:endParaRPr lang="zh-CN" altLang="en-US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210611" y="1309512"/>
            <a:ext cx="4828347" cy="17037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450761" y="450436"/>
            <a:ext cx="246836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D5412A"/>
                </a:solidFill>
                <a:effectLst/>
              </a:defRPr>
            </a:lvl1pPr>
          </a:lstStyle>
          <a:p>
            <a:r>
              <a:rPr lang="en-US" altLang="zh-CN" dirty="0" err="1" smtClean="0">
                <a:solidFill>
                  <a:srgbClr val="C00000"/>
                </a:solidFill>
              </a:rPr>
              <a:t>SARibbonPannel</a:t>
            </a:r>
            <a:r>
              <a:rPr lang="en-US" altLang="zh-CN" dirty="0" smtClean="0">
                <a:solidFill>
                  <a:srgbClr val="C00000"/>
                </a:solidFill>
              </a:rPr>
              <a:t> : </a:t>
            </a:r>
            <a:r>
              <a:rPr lang="en-US" altLang="zh-CN" dirty="0" err="1" smtClean="0">
                <a:solidFill>
                  <a:srgbClr val="C00000"/>
                </a:solidFill>
              </a:rPr>
              <a:t>3Row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1316047" y="1383331"/>
            <a:ext cx="4638675" cy="133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4211648" y="1145206"/>
            <a:ext cx="171450" cy="16430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3666711" y="852590"/>
            <a:ext cx="1784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contentsMargins</a:t>
            </a:r>
            <a:endParaRPr lang="zh-CN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786537" y="2774397"/>
            <a:ext cx="168185" cy="16475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4936689" y="3215412"/>
            <a:ext cx="14645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err="1" smtClean="0">
                <a:solidFill>
                  <a:srgbClr val="D5412A"/>
                </a:solidFill>
                <a:effectLst/>
              </a:rPr>
              <a:t>OptionAction</a:t>
            </a:r>
            <a:endParaRPr lang="zh-CN" altLang="en-US" dirty="0"/>
          </a:p>
        </p:txBody>
      </p:sp>
      <p:cxnSp>
        <p:nvCxnSpPr>
          <p:cNvPr id="14" name="直接箭头连接符 13"/>
          <p:cNvCxnSpPr/>
          <p:nvPr/>
        </p:nvCxnSpPr>
        <p:spPr>
          <a:xfrm flipV="1">
            <a:off x="5668973" y="3079401"/>
            <a:ext cx="75407" cy="12382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/>
        </p:nvSpPr>
        <p:spPr>
          <a:xfrm>
            <a:off x="1316047" y="1383331"/>
            <a:ext cx="857251" cy="1333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1404119" y="3035528"/>
            <a:ext cx="6972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Large</a:t>
            </a:r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2268548" y="1383331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2268548" y="1859581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2268548" y="2327134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2395495" y="3035528"/>
            <a:ext cx="707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Small</a:t>
            </a:r>
            <a:endParaRPr lang="zh-CN" altLang="en-US" dirty="0"/>
          </a:p>
        </p:txBody>
      </p:sp>
      <p:sp>
        <p:nvSpPr>
          <p:cNvPr id="21" name="矩形 20"/>
          <p:cNvSpPr/>
          <p:nvPr/>
        </p:nvSpPr>
        <p:spPr>
          <a:xfrm>
            <a:off x="3492510" y="1566171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3492510" y="2126003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3674779" y="3035528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Medium</a:t>
            </a:r>
            <a:endParaRPr lang="zh-CN" altLang="en-US" dirty="0"/>
          </a:p>
        </p:txBody>
      </p:sp>
      <p:cxnSp>
        <p:nvCxnSpPr>
          <p:cNvPr id="25" name="直接箭头连接符 24"/>
          <p:cNvCxnSpPr>
            <a:stCxn id="27" idx="2"/>
          </p:cNvCxnSpPr>
          <p:nvPr/>
        </p:nvCxnSpPr>
        <p:spPr>
          <a:xfrm flipH="1">
            <a:off x="2211398" y="1097581"/>
            <a:ext cx="478727" cy="4762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矩形 26"/>
          <p:cNvSpPr/>
          <p:nvPr/>
        </p:nvSpPr>
        <p:spPr>
          <a:xfrm>
            <a:off x="2245932" y="728249"/>
            <a:ext cx="888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rgbClr val="000000"/>
                </a:solidFill>
                <a:effectLst/>
              </a:rPr>
              <a:t>spacing</a:t>
            </a:r>
            <a:endParaRPr lang="zh-CN" altLang="en-US" dirty="0"/>
          </a:p>
        </p:txBody>
      </p:sp>
      <p:cxnSp>
        <p:nvCxnSpPr>
          <p:cNvPr id="28" name="直接箭头连接符 27"/>
          <p:cNvCxnSpPr>
            <a:stCxn id="27" idx="2"/>
          </p:cNvCxnSpPr>
          <p:nvPr/>
        </p:nvCxnSpPr>
        <p:spPr>
          <a:xfrm>
            <a:off x="2690125" y="1097581"/>
            <a:ext cx="13400" cy="7291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>
            <a:stCxn id="27" idx="2"/>
          </p:cNvCxnSpPr>
          <p:nvPr/>
        </p:nvCxnSpPr>
        <p:spPr>
          <a:xfrm>
            <a:off x="2690125" y="1097581"/>
            <a:ext cx="766490" cy="5423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矩形 55"/>
          <p:cNvSpPr/>
          <p:nvPr/>
        </p:nvSpPr>
        <p:spPr>
          <a:xfrm>
            <a:off x="1210611" y="4783863"/>
            <a:ext cx="4895022" cy="10630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矩形 57"/>
          <p:cNvSpPr/>
          <p:nvPr/>
        </p:nvSpPr>
        <p:spPr>
          <a:xfrm>
            <a:off x="1333607" y="4915555"/>
            <a:ext cx="4638675" cy="8572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9" name="直接箭头连接符 58"/>
          <p:cNvCxnSpPr/>
          <p:nvPr/>
        </p:nvCxnSpPr>
        <p:spPr>
          <a:xfrm flipH="1">
            <a:off x="4229208" y="4677430"/>
            <a:ext cx="171450" cy="16430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矩形 59"/>
          <p:cNvSpPr/>
          <p:nvPr/>
        </p:nvSpPr>
        <p:spPr>
          <a:xfrm>
            <a:off x="3684271" y="4384814"/>
            <a:ext cx="1784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contentsMargins</a:t>
            </a:r>
            <a:endParaRPr lang="zh-CN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1" name="矩形 60"/>
          <p:cNvSpPr/>
          <p:nvPr/>
        </p:nvSpPr>
        <p:spPr>
          <a:xfrm>
            <a:off x="5972283" y="5713296"/>
            <a:ext cx="133350" cy="1238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矩形 61"/>
          <p:cNvSpPr/>
          <p:nvPr/>
        </p:nvSpPr>
        <p:spPr>
          <a:xfrm>
            <a:off x="4936689" y="5877126"/>
            <a:ext cx="14645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err="1" smtClean="0">
                <a:solidFill>
                  <a:srgbClr val="D5412A"/>
                </a:solidFill>
                <a:effectLst/>
              </a:rPr>
              <a:t>OptionAction</a:t>
            </a:r>
            <a:endParaRPr lang="zh-CN" altLang="en-US" dirty="0"/>
          </a:p>
        </p:txBody>
      </p:sp>
      <p:cxnSp>
        <p:nvCxnSpPr>
          <p:cNvPr id="63" name="直接箭头连接符 62"/>
          <p:cNvCxnSpPr>
            <a:endCxn id="61" idx="2"/>
          </p:cNvCxnSpPr>
          <p:nvPr/>
        </p:nvCxnSpPr>
        <p:spPr>
          <a:xfrm flipV="1">
            <a:off x="5888145" y="5837121"/>
            <a:ext cx="150813" cy="114043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矩形 63"/>
          <p:cNvSpPr/>
          <p:nvPr/>
        </p:nvSpPr>
        <p:spPr>
          <a:xfrm>
            <a:off x="1333607" y="4915555"/>
            <a:ext cx="857251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矩形 64"/>
          <p:cNvSpPr/>
          <p:nvPr/>
        </p:nvSpPr>
        <p:spPr>
          <a:xfrm>
            <a:off x="1389831" y="5848151"/>
            <a:ext cx="6972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Large</a:t>
            </a:r>
            <a:endParaRPr lang="zh-CN" altLang="en-US" dirty="0"/>
          </a:p>
        </p:txBody>
      </p:sp>
      <p:sp>
        <p:nvSpPr>
          <p:cNvPr id="66" name="矩形 65"/>
          <p:cNvSpPr/>
          <p:nvPr/>
        </p:nvSpPr>
        <p:spPr>
          <a:xfrm>
            <a:off x="2286108" y="4915555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矩形 66"/>
          <p:cNvSpPr/>
          <p:nvPr/>
        </p:nvSpPr>
        <p:spPr>
          <a:xfrm>
            <a:off x="2286108" y="5391805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9" name="矩形 68"/>
          <p:cNvSpPr/>
          <p:nvPr/>
        </p:nvSpPr>
        <p:spPr>
          <a:xfrm>
            <a:off x="2520159" y="5848151"/>
            <a:ext cx="707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Small</a:t>
            </a:r>
            <a:endParaRPr lang="zh-CN" altLang="en-US" dirty="0"/>
          </a:p>
        </p:txBody>
      </p:sp>
      <p:sp>
        <p:nvSpPr>
          <p:cNvPr id="70" name="矩形 69"/>
          <p:cNvSpPr/>
          <p:nvPr/>
        </p:nvSpPr>
        <p:spPr>
          <a:xfrm>
            <a:off x="3510070" y="4925082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矩形 70"/>
          <p:cNvSpPr/>
          <p:nvPr/>
        </p:nvSpPr>
        <p:spPr>
          <a:xfrm>
            <a:off x="3524358" y="5379933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2" name="矩形 71"/>
          <p:cNvSpPr/>
          <p:nvPr/>
        </p:nvSpPr>
        <p:spPr>
          <a:xfrm>
            <a:off x="3660491" y="5848151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Medium</a:t>
            </a:r>
            <a:endParaRPr lang="zh-CN" altLang="en-US" dirty="0"/>
          </a:p>
        </p:txBody>
      </p:sp>
      <p:cxnSp>
        <p:nvCxnSpPr>
          <p:cNvPr id="73" name="直接箭头连接符 72"/>
          <p:cNvCxnSpPr>
            <a:stCxn id="74" idx="2"/>
          </p:cNvCxnSpPr>
          <p:nvPr/>
        </p:nvCxnSpPr>
        <p:spPr>
          <a:xfrm flipH="1">
            <a:off x="2228958" y="4629805"/>
            <a:ext cx="478727" cy="4762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矩形 73"/>
          <p:cNvSpPr/>
          <p:nvPr/>
        </p:nvSpPr>
        <p:spPr>
          <a:xfrm>
            <a:off x="2263492" y="4260473"/>
            <a:ext cx="888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rgbClr val="000000"/>
                </a:solidFill>
                <a:effectLst/>
              </a:rPr>
              <a:t>spacing</a:t>
            </a:r>
            <a:endParaRPr lang="zh-CN" altLang="en-US" dirty="0"/>
          </a:p>
        </p:txBody>
      </p:sp>
      <p:cxnSp>
        <p:nvCxnSpPr>
          <p:cNvPr id="75" name="直接箭头连接符 74"/>
          <p:cNvCxnSpPr>
            <a:stCxn id="74" idx="2"/>
          </p:cNvCxnSpPr>
          <p:nvPr/>
        </p:nvCxnSpPr>
        <p:spPr>
          <a:xfrm>
            <a:off x="2707685" y="4629805"/>
            <a:ext cx="13400" cy="7291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箭头连接符 75"/>
          <p:cNvCxnSpPr>
            <a:stCxn id="74" idx="2"/>
          </p:cNvCxnSpPr>
          <p:nvPr/>
        </p:nvCxnSpPr>
        <p:spPr>
          <a:xfrm>
            <a:off x="2707685" y="4629805"/>
            <a:ext cx="766490" cy="5423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文本框 76"/>
          <p:cNvSpPr txBox="1"/>
          <p:nvPr/>
        </p:nvSpPr>
        <p:spPr>
          <a:xfrm>
            <a:off x="2485881" y="4025759"/>
            <a:ext cx="246836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D5412A"/>
                </a:solidFill>
                <a:effectLst/>
              </a:defRPr>
            </a:lvl1pPr>
          </a:lstStyle>
          <a:p>
            <a:r>
              <a:rPr lang="en-US" altLang="zh-CN" dirty="0" err="1" smtClean="0">
                <a:solidFill>
                  <a:srgbClr val="C00000"/>
                </a:solidFill>
              </a:rPr>
              <a:t>SARibbonPannel</a:t>
            </a:r>
            <a:r>
              <a:rPr lang="en-US" altLang="zh-CN" dirty="0" smtClean="0">
                <a:solidFill>
                  <a:srgbClr val="C00000"/>
                </a:solidFill>
              </a:rPr>
              <a:t> : </a:t>
            </a:r>
            <a:r>
              <a:rPr lang="en-US" altLang="zh-CN" dirty="0" err="1" smtClean="0">
                <a:solidFill>
                  <a:srgbClr val="C00000"/>
                </a:solidFill>
              </a:rPr>
              <a:t>2Row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80" name="文本框 79"/>
          <p:cNvSpPr txBox="1"/>
          <p:nvPr/>
        </p:nvSpPr>
        <p:spPr>
          <a:xfrm>
            <a:off x="7184581" y="1321113"/>
            <a:ext cx="4729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行模式下，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Medium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占两行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Office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示例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" name="文本框 80"/>
          <p:cNvSpPr txBox="1"/>
          <p:nvPr/>
        </p:nvSpPr>
        <p:spPr>
          <a:xfrm>
            <a:off x="6945079" y="4019725"/>
            <a:ext cx="4975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行模式下，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Medium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Small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一样，不做区分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WPS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示例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2" name="图片 8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84581" y="1811380"/>
            <a:ext cx="4457143" cy="1142857"/>
          </a:xfrm>
          <a:prstGeom prst="rect">
            <a:avLst/>
          </a:prstGeom>
        </p:spPr>
      </p:pic>
      <p:sp>
        <p:nvSpPr>
          <p:cNvPr id="83" name="矩形 82"/>
          <p:cNvSpPr/>
          <p:nvPr/>
        </p:nvSpPr>
        <p:spPr>
          <a:xfrm>
            <a:off x="7003474" y="2975351"/>
            <a:ext cx="6972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Large</a:t>
            </a:r>
            <a:endParaRPr lang="zh-CN" altLang="en-US" dirty="0"/>
          </a:p>
        </p:txBody>
      </p:sp>
      <p:sp>
        <p:nvSpPr>
          <p:cNvPr id="84" name="矩形 83"/>
          <p:cNvSpPr/>
          <p:nvPr/>
        </p:nvSpPr>
        <p:spPr>
          <a:xfrm>
            <a:off x="8783146" y="3011241"/>
            <a:ext cx="707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Small</a:t>
            </a:r>
            <a:endParaRPr lang="zh-CN" altLang="en-US" dirty="0"/>
          </a:p>
        </p:txBody>
      </p:sp>
      <p:sp>
        <p:nvSpPr>
          <p:cNvPr id="85" name="矩形 84"/>
          <p:cNvSpPr/>
          <p:nvPr/>
        </p:nvSpPr>
        <p:spPr>
          <a:xfrm>
            <a:off x="9840030" y="3011241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Medium</a:t>
            </a:r>
            <a:endParaRPr lang="zh-CN" altLang="en-US" dirty="0"/>
          </a:p>
        </p:txBody>
      </p:sp>
      <p:sp>
        <p:nvSpPr>
          <p:cNvPr id="86" name="文本框 85"/>
          <p:cNvSpPr txBox="1"/>
          <p:nvPr/>
        </p:nvSpPr>
        <p:spPr>
          <a:xfrm>
            <a:off x="1316047" y="2753189"/>
            <a:ext cx="4428333" cy="23665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zh-CN" sz="1400" dirty="0" err="1" smtClean="0"/>
              <a:t>Pannel</a:t>
            </a:r>
            <a:r>
              <a:rPr lang="en-US" altLang="zh-CN" sz="1400" dirty="0" smtClean="0"/>
              <a:t> Title</a:t>
            </a:r>
            <a:endParaRPr lang="zh-CN" altLang="en-US" sz="1400" dirty="0"/>
          </a:p>
        </p:txBody>
      </p:sp>
      <p:cxnSp>
        <p:nvCxnSpPr>
          <p:cNvPr id="88" name="直接箭头连接符 87"/>
          <p:cNvCxnSpPr>
            <a:stCxn id="83" idx="0"/>
          </p:cNvCxnSpPr>
          <p:nvPr/>
        </p:nvCxnSpPr>
        <p:spPr>
          <a:xfrm flipV="1">
            <a:off x="7352095" y="2727661"/>
            <a:ext cx="0" cy="24769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矩形 89"/>
          <p:cNvSpPr/>
          <p:nvPr/>
        </p:nvSpPr>
        <p:spPr>
          <a:xfrm>
            <a:off x="8783146" y="2053251"/>
            <a:ext cx="648565" cy="67441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2" name="直接箭头连接符 91"/>
          <p:cNvCxnSpPr>
            <a:stCxn id="84" idx="0"/>
          </p:cNvCxnSpPr>
          <p:nvPr/>
        </p:nvCxnSpPr>
        <p:spPr>
          <a:xfrm flipH="1" flipV="1">
            <a:off x="9126911" y="2727661"/>
            <a:ext cx="9858" cy="28358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矩形 92"/>
          <p:cNvSpPr/>
          <p:nvPr/>
        </p:nvSpPr>
        <p:spPr>
          <a:xfrm>
            <a:off x="9490391" y="2116751"/>
            <a:ext cx="2084445" cy="28575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4" name="矩形 93"/>
          <p:cNvSpPr/>
          <p:nvPr/>
        </p:nvSpPr>
        <p:spPr>
          <a:xfrm>
            <a:off x="9490391" y="2441172"/>
            <a:ext cx="2084445" cy="28575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5" name="直接箭头连接符 94"/>
          <p:cNvCxnSpPr/>
          <p:nvPr/>
        </p:nvCxnSpPr>
        <p:spPr>
          <a:xfrm flipH="1" flipV="1">
            <a:off x="10384317" y="2721134"/>
            <a:ext cx="9858" cy="28358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6" name="图片 9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8253" y="4615579"/>
            <a:ext cx="4590476" cy="980952"/>
          </a:xfrm>
          <a:prstGeom prst="rect">
            <a:avLst/>
          </a:prstGeom>
        </p:spPr>
      </p:pic>
      <p:sp>
        <p:nvSpPr>
          <p:cNvPr id="97" name="矩形 96"/>
          <p:cNvSpPr/>
          <p:nvPr/>
        </p:nvSpPr>
        <p:spPr>
          <a:xfrm>
            <a:off x="7003474" y="5736915"/>
            <a:ext cx="6972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Large</a:t>
            </a:r>
            <a:endParaRPr lang="zh-CN" altLang="en-US" dirty="0"/>
          </a:p>
        </p:txBody>
      </p:sp>
      <p:sp>
        <p:nvSpPr>
          <p:cNvPr id="98" name="矩形 97"/>
          <p:cNvSpPr/>
          <p:nvPr/>
        </p:nvSpPr>
        <p:spPr>
          <a:xfrm>
            <a:off x="7752508" y="5772805"/>
            <a:ext cx="707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Small</a:t>
            </a:r>
            <a:endParaRPr lang="zh-CN" altLang="en-US" dirty="0"/>
          </a:p>
        </p:txBody>
      </p:sp>
      <p:sp>
        <p:nvSpPr>
          <p:cNvPr id="99" name="矩形 98"/>
          <p:cNvSpPr/>
          <p:nvPr/>
        </p:nvSpPr>
        <p:spPr>
          <a:xfrm>
            <a:off x="9840030" y="5772805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Medium</a:t>
            </a:r>
            <a:endParaRPr lang="zh-CN" altLang="en-US" dirty="0"/>
          </a:p>
        </p:txBody>
      </p:sp>
      <p:cxnSp>
        <p:nvCxnSpPr>
          <p:cNvPr id="100" name="直接箭头连接符 99"/>
          <p:cNvCxnSpPr>
            <a:stCxn id="97" idx="0"/>
          </p:cNvCxnSpPr>
          <p:nvPr/>
        </p:nvCxnSpPr>
        <p:spPr>
          <a:xfrm flipV="1">
            <a:off x="7352095" y="5489225"/>
            <a:ext cx="0" cy="24769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接箭头连接符 100"/>
          <p:cNvCxnSpPr>
            <a:stCxn id="98" idx="0"/>
          </p:cNvCxnSpPr>
          <p:nvPr/>
        </p:nvCxnSpPr>
        <p:spPr>
          <a:xfrm flipH="1" flipV="1">
            <a:off x="7870097" y="5489225"/>
            <a:ext cx="236034" cy="28358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接箭头连接符 101"/>
          <p:cNvCxnSpPr/>
          <p:nvPr/>
        </p:nvCxnSpPr>
        <p:spPr>
          <a:xfrm flipH="1" flipV="1">
            <a:off x="10384317" y="5482698"/>
            <a:ext cx="9858" cy="28358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矩形 103"/>
          <p:cNvSpPr/>
          <p:nvPr/>
        </p:nvSpPr>
        <p:spPr>
          <a:xfrm>
            <a:off x="7468407" y="4925082"/>
            <a:ext cx="565015" cy="61360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5" name="矩形 104"/>
          <p:cNvSpPr/>
          <p:nvPr/>
        </p:nvSpPr>
        <p:spPr>
          <a:xfrm>
            <a:off x="8518416" y="4941455"/>
            <a:ext cx="2978259" cy="32045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6" name="矩形 105"/>
          <p:cNvSpPr/>
          <p:nvPr/>
        </p:nvSpPr>
        <p:spPr>
          <a:xfrm>
            <a:off x="8518416" y="5256645"/>
            <a:ext cx="2978259" cy="32045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210310" y="1309370"/>
            <a:ext cx="4828540" cy="17532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450761" y="450436"/>
            <a:ext cx="246836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D5412A"/>
                </a:solidFill>
                <a:effectLst/>
              </a:defRPr>
            </a:lvl1pPr>
          </a:lstStyle>
          <a:p>
            <a:r>
              <a:rPr lang="en-US" altLang="zh-CN" dirty="0" err="1" smtClean="0">
                <a:solidFill>
                  <a:srgbClr val="C00000"/>
                </a:solidFill>
              </a:rPr>
              <a:t>SARibbonPannel</a:t>
            </a:r>
            <a:r>
              <a:rPr lang="en-US" altLang="zh-CN" dirty="0" smtClean="0">
                <a:solidFill>
                  <a:srgbClr val="C00000"/>
                </a:solidFill>
              </a:rPr>
              <a:t> : </a:t>
            </a:r>
            <a:r>
              <a:rPr lang="en-US" altLang="zh-CN" dirty="0" err="1" smtClean="0">
                <a:solidFill>
                  <a:srgbClr val="C00000"/>
                </a:solidFill>
              </a:rPr>
              <a:t>3Row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1316047" y="1383331"/>
            <a:ext cx="4638675" cy="133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4211648" y="1145206"/>
            <a:ext cx="171450" cy="16430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3666711" y="852590"/>
            <a:ext cx="1784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contentsMargins</a:t>
            </a:r>
            <a:endParaRPr lang="zh-CN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936689" y="3215412"/>
            <a:ext cx="14645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err="1" smtClean="0">
                <a:solidFill>
                  <a:srgbClr val="D5412A"/>
                </a:solidFill>
                <a:effectLst/>
              </a:rPr>
              <a:t>OptionAction</a:t>
            </a:r>
            <a:endParaRPr lang="zh-CN" altLang="en-US" dirty="0"/>
          </a:p>
        </p:txBody>
      </p:sp>
      <p:cxnSp>
        <p:nvCxnSpPr>
          <p:cNvPr id="14" name="直接箭头连接符 13"/>
          <p:cNvCxnSpPr/>
          <p:nvPr/>
        </p:nvCxnSpPr>
        <p:spPr>
          <a:xfrm flipV="1">
            <a:off x="5668973" y="3079401"/>
            <a:ext cx="75407" cy="12382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/>
        </p:nvSpPr>
        <p:spPr>
          <a:xfrm>
            <a:off x="1316047" y="1383331"/>
            <a:ext cx="857251" cy="1333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1404119" y="3408908"/>
            <a:ext cx="6972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Large</a:t>
            </a:r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2268548" y="1383331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2268548" y="1859581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2268548" y="2327134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2450740" y="3395573"/>
            <a:ext cx="707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Small</a:t>
            </a:r>
            <a:endParaRPr lang="zh-CN" altLang="en-US" dirty="0"/>
          </a:p>
        </p:txBody>
      </p:sp>
      <p:sp>
        <p:nvSpPr>
          <p:cNvPr id="21" name="矩形 20"/>
          <p:cNvSpPr/>
          <p:nvPr/>
        </p:nvSpPr>
        <p:spPr>
          <a:xfrm>
            <a:off x="3492510" y="1566171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3492510" y="2126003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3643029" y="3411448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Medium</a:t>
            </a:r>
            <a:endParaRPr lang="zh-CN" altLang="en-US" dirty="0"/>
          </a:p>
        </p:txBody>
      </p:sp>
      <p:cxnSp>
        <p:nvCxnSpPr>
          <p:cNvPr id="25" name="直接箭头连接符 24"/>
          <p:cNvCxnSpPr/>
          <p:nvPr/>
        </p:nvCxnSpPr>
        <p:spPr>
          <a:xfrm flipH="1">
            <a:off x="2211398" y="1097581"/>
            <a:ext cx="478727" cy="4762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矩形 26"/>
          <p:cNvSpPr/>
          <p:nvPr/>
        </p:nvSpPr>
        <p:spPr>
          <a:xfrm>
            <a:off x="2245932" y="728249"/>
            <a:ext cx="888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rgbClr val="000000"/>
                </a:solidFill>
                <a:effectLst/>
              </a:rPr>
              <a:t>spacing</a:t>
            </a:r>
            <a:endParaRPr lang="zh-CN" altLang="en-US" dirty="0"/>
          </a:p>
        </p:txBody>
      </p:sp>
      <p:cxnSp>
        <p:nvCxnSpPr>
          <p:cNvPr id="28" name="直接箭头连接符 27"/>
          <p:cNvCxnSpPr>
            <a:stCxn id="27" idx="2"/>
          </p:cNvCxnSpPr>
          <p:nvPr/>
        </p:nvCxnSpPr>
        <p:spPr>
          <a:xfrm>
            <a:off x="2690125" y="1097581"/>
            <a:ext cx="13400" cy="7291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>
            <a:stCxn id="27" idx="2"/>
          </p:cNvCxnSpPr>
          <p:nvPr/>
        </p:nvCxnSpPr>
        <p:spPr>
          <a:xfrm>
            <a:off x="2690125" y="1097581"/>
            <a:ext cx="766490" cy="5423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文本框 79"/>
          <p:cNvSpPr txBox="1"/>
          <p:nvPr/>
        </p:nvSpPr>
        <p:spPr>
          <a:xfrm>
            <a:off x="7184581" y="1321113"/>
            <a:ext cx="4729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行模式下，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Medium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占两行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Office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示例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2" name="图片 8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84581" y="1811380"/>
            <a:ext cx="4457143" cy="1142857"/>
          </a:xfrm>
          <a:prstGeom prst="rect">
            <a:avLst/>
          </a:prstGeom>
        </p:spPr>
      </p:pic>
      <p:sp>
        <p:nvSpPr>
          <p:cNvPr id="83" name="矩形 82"/>
          <p:cNvSpPr/>
          <p:nvPr/>
        </p:nvSpPr>
        <p:spPr>
          <a:xfrm>
            <a:off x="7003474" y="2975351"/>
            <a:ext cx="6972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Large</a:t>
            </a:r>
            <a:endParaRPr lang="zh-CN" altLang="en-US" dirty="0"/>
          </a:p>
        </p:txBody>
      </p:sp>
      <p:sp>
        <p:nvSpPr>
          <p:cNvPr id="84" name="矩形 83"/>
          <p:cNvSpPr/>
          <p:nvPr/>
        </p:nvSpPr>
        <p:spPr>
          <a:xfrm>
            <a:off x="8783146" y="3011241"/>
            <a:ext cx="707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Small</a:t>
            </a:r>
            <a:endParaRPr lang="zh-CN" altLang="en-US" dirty="0"/>
          </a:p>
        </p:txBody>
      </p:sp>
      <p:sp>
        <p:nvSpPr>
          <p:cNvPr id="85" name="矩形 84"/>
          <p:cNvSpPr/>
          <p:nvPr/>
        </p:nvSpPr>
        <p:spPr>
          <a:xfrm>
            <a:off x="9840030" y="3011241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Medium</a:t>
            </a:r>
            <a:endParaRPr lang="zh-CN" altLang="en-US" dirty="0"/>
          </a:p>
        </p:txBody>
      </p:sp>
      <p:sp>
        <p:nvSpPr>
          <p:cNvPr id="86" name="文本框 85"/>
          <p:cNvSpPr txBox="1"/>
          <p:nvPr/>
        </p:nvSpPr>
        <p:spPr>
          <a:xfrm>
            <a:off x="1316355" y="2753360"/>
            <a:ext cx="4638040" cy="23685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zh-CN" sz="1400" dirty="0" err="1" smtClean="0"/>
              <a:t>Pannel</a:t>
            </a:r>
            <a:r>
              <a:rPr lang="en-US" altLang="zh-CN" sz="1400" dirty="0" smtClean="0"/>
              <a:t> Title</a:t>
            </a:r>
            <a:endParaRPr lang="zh-CN" altLang="en-US" sz="1400" dirty="0"/>
          </a:p>
        </p:txBody>
      </p:sp>
      <p:cxnSp>
        <p:nvCxnSpPr>
          <p:cNvPr id="88" name="直接箭头连接符 87"/>
          <p:cNvCxnSpPr>
            <a:stCxn id="83" idx="0"/>
          </p:cNvCxnSpPr>
          <p:nvPr/>
        </p:nvCxnSpPr>
        <p:spPr>
          <a:xfrm flipV="1">
            <a:off x="7352095" y="2727661"/>
            <a:ext cx="0" cy="24769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矩形 89"/>
          <p:cNvSpPr/>
          <p:nvPr/>
        </p:nvSpPr>
        <p:spPr>
          <a:xfrm>
            <a:off x="8783146" y="2053251"/>
            <a:ext cx="648565" cy="67441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2" name="直接箭头连接符 91"/>
          <p:cNvCxnSpPr>
            <a:stCxn id="84" idx="0"/>
          </p:cNvCxnSpPr>
          <p:nvPr/>
        </p:nvCxnSpPr>
        <p:spPr>
          <a:xfrm flipH="1" flipV="1">
            <a:off x="9126911" y="2727661"/>
            <a:ext cx="9858" cy="28358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矩形 92"/>
          <p:cNvSpPr/>
          <p:nvPr/>
        </p:nvSpPr>
        <p:spPr>
          <a:xfrm>
            <a:off x="9490391" y="2116751"/>
            <a:ext cx="2084445" cy="28575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4" name="矩形 93"/>
          <p:cNvSpPr/>
          <p:nvPr/>
        </p:nvSpPr>
        <p:spPr>
          <a:xfrm>
            <a:off x="9490391" y="2441172"/>
            <a:ext cx="2084445" cy="28575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5" name="直接箭头连接符 94"/>
          <p:cNvCxnSpPr/>
          <p:nvPr/>
        </p:nvCxnSpPr>
        <p:spPr>
          <a:xfrm flipH="1" flipV="1">
            <a:off x="10384317" y="2721134"/>
            <a:ext cx="9858" cy="28358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/>
        </p:nvSpPr>
        <p:spPr>
          <a:xfrm>
            <a:off x="5731510" y="2767330"/>
            <a:ext cx="222885" cy="21844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-63" y="2583719"/>
            <a:ext cx="888385" cy="369332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en-US" altLang="zh-CN" dirty="0" smtClean="0">
                <a:solidFill>
                  <a:srgbClr val="000000"/>
                </a:solidFill>
                <a:effectLst/>
              </a:rPr>
              <a:t>spacing</a:t>
            </a:r>
            <a:endParaRPr lang="zh-CN" altLang="en-US" dirty="0"/>
          </a:p>
        </p:txBody>
      </p:sp>
      <p:cxnSp>
        <p:nvCxnSpPr>
          <p:cNvPr id="3" name="直接箭头连接符 2"/>
          <p:cNvCxnSpPr/>
          <p:nvPr/>
        </p:nvCxnSpPr>
        <p:spPr>
          <a:xfrm flipV="1">
            <a:off x="820050" y="2738421"/>
            <a:ext cx="505460" cy="80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210310" y="1519555"/>
            <a:ext cx="10530840" cy="1493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210310" y="1764030"/>
            <a:ext cx="10530205" cy="12484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210310" y="1558290"/>
            <a:ext cx="412115" cy="20574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682750" y="1558290"/>
            <a:ext cx="3352800" cy="2057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9353550" y="1515745"/>
            <a:ext cx="1477010" cy="2482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11457940" y="1516380"/>
            <a:ext cx="283210" cy="2425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endParaRPr lang="en-US" altLang="zh-CN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1172190" y="1516380"/>
            <a:ext cx="283210" cy="2425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□</a:t>
            </a:r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10888980" y="1516380"/>
            <a:ext cx="283210" cy="2425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900">
                <a:solidFill>
                  <a:schemeClr val="tx1"/>
                </a:solidFill>
              </a:rPr>
              <a:t>_</a:t>
            </a:r>
            <a:endParaRPr lang="en-US" altLang="zh-CN" sz="900">
              <a:solidFill>
                <a:schemeClr val="tx1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6351271" y="3287534"/>
            <a:ext cx="1025525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Category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cxnSp>
        <p:nvCxnSpPr>
          <p:cNvPr id="30" name="直接箭头连接符 29"/>
          <p:cNvCxnSpPr>
            <a:stCxn id="29" idx="0"/>
          </p:cNvCxnSpPr>
          <p:nvPr/>
        </p:nvCxnSpPr>
        <p:spPr>
          <a:xfrm flipH="1" flipV="1">
            <a:off x="6410325" y="2484755"/>
            <a:ext cx="454025" cy="802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32"/>
          <p:cNvSpPr/>
          <p:nvPr/>
        </p:nvSpPr>
        <p:spPr>
          <a:xfrm>
            <a:off x="3549016" y="939939"/>
            <a:ext cx="1755140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SARibbonTabBar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cxnSp>
        <p:nvCxnSpPr>
          <p:cNvPr id="34" name="直接箭头连接符 33"/>
          <p:cNvCxnSpPr>
            <a:stCxn id="33" idx="2"/>
          </p:cNvCxnSpPr>
          <p:nvPr/>
        </p:nvCxnSpPr>
        <p:spPr>
          <a:xfrm flipH="1">
            <a:off x="3813175" y="1308100"/>
            <a:ext cx="613410" cy="3638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7309486" y="945019"/>
            <a:ext cx="890905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titleBar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5113655" y="1518920"/>
            <a:ext cx="4161790" cy="24511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p>
            <a:pPr algn="ctr"/>
            <a:r>
              <a:rPr lang="en-US" altLang="zh-CN" sz="1000"/>
              <a:t>window title</a:t>
            </a:r>
            <a:endParaRPr lang="en-US" altLang="zh-CN" sz="1000"/>
          </a:p>
        </p:txBody>
      </p:sp>
      <p:cxnSp>
        <p:nvCxnSpPr>
          <p:cNvPr id="37" name="直接箭头连接符 36"/>
          <p:cNvCxnSpPr>
            <a:stCxn id="35" idx="2"/>
          </p:cNvCxnSpPr>
          <p:nvPr/>
        </p:nvCxnSpPr>
        <p:spPr>
          <a:xfrm flipH="1">
            <a:off x="7587615" y="1313180"/>
            <a:ext cx="167640" cy="36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矩形 37"/>
          <p:cNvSpPr/>
          <p:nvPr/>
        </p:nvSpPr>
        <p:spPr>
          <a:xfrm>
            <a:off x="8578851" y="939939"/>
            <a:ext cx="2593340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SARibbonQuickAccessBar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cxnSp>
        <p:nvCxnSpPr>
          <p:cNvPr id="39" name="直接箭头连接符 38"/>
          <p:cNvCxnSpPr>
            <a:stCxn id="38" idx="2"/>
          </p:cNvCxnSpPr>
          <p:nvPr/>
        </p:nvCxnSpPr>
        <p:spPr>
          <a:xfrm>
            <a:off x="9875520" y="1308100"/>
            <a:ext cx="176530" cy="438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944246" y="945019"/>
            <a:ext cx="1887855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applicationButton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1268095" y="1815465"/>
            <a:ext cx="3780155" cy="11410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1268730" y="1815465"/>
            <a:ext cx="3779520" cy="976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4892040" y="2816225"/>
            <a:ext cx="132080" cy="1111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1323340" y="1857375"/>
            <a:ext cx="671195" cy="892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2088515" y="2494280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2088515" y="1857375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2088515" y="2176145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3093085" y="2340610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0" name="矩形 49"/>
          <p:cNvSpPr/>
          <p:nvPr/>
        </p:nvSpPr>
        <p:spPr>
          <a:xfrm>
            <a:off x="3093085" y="1967230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1" name="文本框 50"/>
          <p:cNvSpPr txBox="1"/>
          <p:nvPr/>
        </p:nvSpPr>
        <p:spPr>
          <a:xfrm>
            <a:off x="1266190" y="2792730"/>
            <a:ext cx="3606800" cy="15875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lIns="0" tIns="0" rIns="0" bIns="0" rtlCol="0">
            <a:noAutofit/>
          </a:bodyPr>
          <a:p>
            <a:pPr algn="ctr"/>
            <a:r>
              <a:rPr lang="en-US" altLang="zh-CN" sz="1200" dirty="0" err="1" smtClean="0"/>
              <a:t>Pannel</a:t>
            </a:r>
            <a:r>
              <a:rPr lang="en-US" altLang="zh-CN" sz="1200" dirty="0" smtClean="0"/>
              <a:t> Title</a:t>
            </a:r>
            <a:endParaRPr lang="en-US" altLang="zh-CN" sz="1200" dirty="0" smtClean="0"/>
          </a:p>
        </p:txBody>
      </p:sp>
      <p:sp>
        <p:nvSpPr>
          <p:cNvPr id="52" name="矩形 51"/>
          <p:cNvSpPr/>
          <p:nvPr/>
        </p:nvSpPr>
        <p:spPr>
          <a:xfrm>
            <a:off x="4090670" y="1857375"/>
            <a:ext cx="671195" cy="892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41" name="直接箭头连接符 40"/>
          <p:cNvCxnSpPr>
            <a:stCxn id="40" idx="2"/>
            <a:endCxn id="3" idx="2"/>
          </p:cNvCxnSpPr>
          <p:nvPr/>
        </p:nvCxnSpPr>
        <p:spPr>
          <a:xfrm flipH="1">
            <a:off x="1416685" y="1313180"/>
            <a:ext cx="471805" cy="450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52"/>
          <p:cNvSpPr/>
          <p:nvPr/>
        </p:nvSpPr>
        <p:spPr>
          <a:xfrm>
            <a:off x="3304541" y="3287534"/>
            <a:ext cx="828675" cy="368300"/>
          </a:xfrm>
          <a:prstGeom prst="rect">
            <a:avLst/>
          </a:prstGeom>
        </p:spPr>
        <p:txBody>
          <a:bodyPr wrap="none">
            <a:spAutoFit/>
          </a:bodyPr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Pannel</a:t>
            </a:r>
            <a:endParaRPr lang="en-US" altLang="zh-CN" b="1" dirty="0" err="1" smtClean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cxnSp>
        <p:nvCxnSpPr>
          <p:cNvPr id="54" name="直接箭头连接符 53"/>
          <p:cNvCxnSpPr>
            <a:stCxn id="53" idx="0"/>
          </p:cNvCxnSpPr>
          <p:nvPr/>
        </p:nvCxnSpPr>
        <p:spPr>
          <a:xfrm flipV="1">
            <a:off x="3719195" y="2952750"/>
            <a:ext cx="100330" cy="334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>
            <a:off x="4053840" y="137795"/>
            <a:ext cx="5345430" cy="36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p>
            <a:pPr algn="ctr"/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SARibbonBar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::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WpsLiteStyle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Ribbon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模式示例</a:t>
            </a:r>
            <a:endParaRPr lang="zh-CN" altLang="en-US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commondata" val="eyJoZGlkIjoiODMxYjY1MDM5ZWFiOTgzMDQ4OTI0NWZjZTIyZjI4MD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1344</Words>
  <Application>WPS 演示</Application>
  <PresentationFormat>宽屏</PresentationFormat>
  <Paragraphs>223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Calibri</vt:lpstr>
      <vt:lpstr>Arial Unicode MS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陈宗衍</dc:creator>
  <cp:lastModifiedBy>尘中远</cp:lastModifiedBy>
  <cp:revision>13</cp:revision>
  <dcterms:created xsi:type="dcterms:W3CDTF">2021-01-16T12:41:00Z</dcterms:created>
  <dcterms:modified xsi:type="dcterms:W3CDTF">2023-12-30T16:41:19Z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2052-12.1.0.16120</vt:lpwstr>
  </property>
  <property fmtid="{D5CDD505-2E9C-101B-9397-08002B2CF9AE}" pid="3" name="ICV">
    <vt:lpwstr>4789AB169A994906983F7BE72BD4691E_12</vt:lpwstr>
  </property>
</Properties>
</file>